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7" r:id="rId2"/>
    <p:sldId id="266" r:id="rId3"/>
    <p:sldId id="268" r:id="rId4"/>
    <p:sldId id="269" r:id="rId5"/>
    <p:sldId id="264" r:id="rId6"/>
    <p:sldId id="267" r:id="rId7"/>
    <p:sldId id="259" r:id="rId8"/>
    <p:sldId id="258" r:id="rId9"/>
    <p:sldId id="260" r:id="rId10"/>
    <p:sldId id="26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8MudjK7WJALLTm2iNhu/eQ==" hashData="Sad3/byI+fy88aBzFSnqQOWs9Jgo70BrYn/4dsPIm5kQx8kkDWgx9tsLOqESotmbzf7EzZT5pYH6IG07pvRBf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C18159-B574-4657-8416-84921569EABD}" type="datetimeFigureOut">
              <a:rPr lang="ar-SA" smtClean="0"/>
              <a:t>03/03/42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75EB8A1-5156-42F5-BEBB-ACE7BA3BBA52}" type="slidenum">
              <a:rPr lang="ar-SA" smtClean="0"/>
              <a:t>‹#›</a:t>
            </a:fld>
            <a:endParaRPr lang="ar-S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06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C18159-B574-4657-8416-84921569EABD}" type="datetimeFigureOut">
              <a:rPr lang="ar-SA" smtClean="0"/>
              <a:t>03/03/42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75EB8A1-5156-42F5-BEBB-ACE7BA3BBA52}" type="slidenum">
              <a:rPr lang="ar-SA" smtClean="0"/>
              <a:t>‹#›</a:t>
            </a:fld>
            <a:endParaRPr lang="ar-SA"/>
          </a:p>
        </p:txBody>
      </p:sp>
    </p:spTree>
    <p:extLst>
      <p:ext uri="{BB962C8B-B14F-4D97-AF65-F5344CB8AC3E}">
        <p14:creationId xmlns:p14="http://schemas.microsoft.com/office/powerpoint/2010/main" val="2652801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C18159-B574-4657-8416-84921569EABD}" type="datetimeFigureOut">
              <a:rPr lang="ar-SA" smtClean="0"/>
              <a:t>03/03/42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75EB8A1-5156-42F5-BEBB-ACE7BA3BBA52}" type="slidenum">
              <a:rPr lang="ar-SA" smtClean="0"/>
              <a:t>‹#›</a:t>
            </a:fld>
            <a:endParaRPr lang="ar-SA"/>
          </a:p>
        </p:txBody>
      </p:sp>
    </p:spTree>
    <p:extLst>
      <p:ext uri="{BB962C8B-B14F-4D97-AF65-F5344CB8AC3E}">
        <p14:creationId xmlns:p14="http://schemas.microsoft.com/office/powerpoint/2010/main" val="73012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C18159-B574-4657-8416-84921569EABD}" type="datetimeFigureOut">
              <a:rPr lang="ar-SA" smtClean="0"/>
              <a:t>03/03/42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75EB8A1-5156-42F5-BEBB-ACE7BA3BBA52}" type="slidenum">
              <a:rPr lang="ar-SA" smtClean="0"/>
              <a:t>‹#›</a:t>
            </a:fld>
            <a:endParaRPr lang="ar-SA"/>
          </a:p>
        </p:txBody>
      </p:sp>
    </p:spTree>
    <p:extLst>
      <p:ext uri="{BB962C8B-B14F-4D97-AF65-F5344CB8AC3E}">
        <p14:creationId xmlns:p14="http://schemas.microsoft.com/office/powerpoint/2010/main" val="3418420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C18159-B574-4657-8416-84921569EABD}" type="datetimeFigureOut">
              <a:rPr lang="ar-SA" smtClean="0"/>
              <a:t>03/03/42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75EB8A1-5156-42F5-BEBB-ACE7BA3BBA52}" type="slidenum">
              <a:rPr lang="ar-SA" smtClean="0"/>
              <a:t>‹#›</a:t>
            </a:fld>
            <a:endParaRPr lang="ar-S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922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C18159-B574-4657-8416-84921569EABD}" type="datetimeFigureOut">
              <a:rPr lang="ar-SA" smtClean="0"/>
              <a:t>03/03/42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75EB8A1-5156-42F5-BEBB-ACE7BA3BBA52}" type="slidenum">
              <a:rPr lang="ar-SA" smtClean="0"/>
              <a:t>‹#›</a:t>
            </a:fld>
            <a:endParaRPr lang="ar-SA"/>
          </a:p>
        </p:txBody>
      </p:sp>
    </p:spTree>
    <p:extLst>
      <p:ext uri="{BB962C8B-B14F-4D97-AF65-F5344CB8AC3E}">
        <p14:creationId xmlns:p14="http://schemas.microsoft.com/office/powerpoint/2010/main" val="1269833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C18159-B574-4657-8416-84921569EABD}" type="datetimeFigureOut">
              <a:rPr lang="ar-SA" smtClean="0"/>
              <a:t>03/03/42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275EB8A1-5156-42F5-BEBB-ACE7BA3BBA52}" type="slidenum">
              <a:rPr lang="ar-SA" smtClean="0"/>
              <a:t>‹#›</a:t>
            </a:fld>
            <a:endParaRPr lang="ar-SA"/>
          </a:p>
        </p:txBody>
      </p:sp>
    </p:spTree>
    <p:extLst>
      <p:ext uri="{BB962C8B-B14F-4D97-AF65-F5344CB8AC3E}">
        <p14:creationId xmlns:p14="http://schemas.microsoft.com/office/powerpoint/2010/main" val="3640102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C18159-B574-4657-8416-84921569EABD}" type="datetimeFigureOut">
              <a:rPr lang="ar-SA" smtClean="0"/>
              <a:t>03/03/42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275EB8A1-5156-42F5-BEBB-ACE7BA3BBA52}" type="slidenum">
              <a:rPr lang="ar-SA" smtClean="0"/>
              <a:t>‹#›</a:t>
            </a:fld>
            <a:endParaRPr lang="ar-SA"/>
          </a:p>
        </p:txBody>
      </p:sp>
    </p:spTree>
    <p:extLst>
      <p:ext uri="{BB962C8B-B14F-4D97-AF65-F5344CB8AC3E}">
        <p14:creationId xmlns:p14="http://schemas.microsoft.com/office/powerpoint/2010/main" val="2077250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FC18159-B574-4657-8416-84921569EABD}" type="datetimeFigureOut">
              <a:rPr lang="ar-SA" smtClean="0"/>
              <a:t>03/03/42</a:t>
            </a:fld>
            <a:endParaRPr lang="ar-S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ar-SA"/>
          </a:p>
        </p:txBody>
      </p:sp>
      <p:sp>
        <p:nvSpPr>
          <p:cNvPr id="9" name="Slide Number Placeholder 8"/>
          <p:cNvSpPr>
            <a:spLocks noGrp="1"/>
          </p:cNvSpPr>
          <p:nvPr>
            <p:ph type="sldNum" sz="quarter" idx="12"/>
          </p:nvPr>
        </p:nvSpPr>
        <p:spPr/>
        <p:txBody>
          <a:bodyPr/>
          <a:lstStyle/>
          <a:p>
            <a:fld id="{275EB8A1-5156-42F5-BEBB-ACE7BA3BBA52}" type="slidenum">
              <a:rPr lang="ar-SA" smtClean="0"/>
              <a:t>‹#›</a:t>
            </a:fld>
            <a:endParaRPr lang="ar-SA"/>
          </a:p>
        </p:txBody>
      </p:sp>
    </p:spTree>
    <p:extLst>
      <p:ext uri="{BB962C8B-B14F-4D97-AF65-F5344CB8AC3E}">
        <p14:creationId xmlns:p14="http://schemas.microsoft.com/office/powerpoint/2010/main" val="84801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FC18159-B574-4657-8416-84921569EABD}" type="datetimeFigureOut">
              <a:rPr lang="ar-SA" smtClean="0"/>
              <a:t>03/03/42</a:t>
            </a:fld>
            <a:endParaRPr lang="ar-S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ar-S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75EB8A1-5156-42F5-BEBB-ACE7BA3BBA52}" type="slidenum">
              <a:rPr lang="ar-SA" smtClean="0"/>
              <a:t>‹#›</a:t>
            </a:fld>
            <a:endParaRPr lang="ar-SA"/>
          </a:p>
        </p:txBody>
      </p:sp>
    </p:spTree>
    <p:extLst>
      <p:ext uri="{BB962C8B-B14F-4D97-AF65-F5344CB8AC3E}">
        <p14:creationId xmlns:p14="http://schemas.microsoft.com/office/powerpoint/2010/main" val="2231742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C18159-B574-4657-8416-84921569EABD}" type="datetimeFigureOut">
              <a:rPr lang="ar-SA" smtClean="0"/>
              <a:t>03/03/42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75EB8A1-5156-42F5-BEBB-ACE7BA3BBA52}" type="slidenum">
              <a:rPr lang="ar-SA" smtClean="0"/>
              <a:t>‹#›</a:t>
            </a:fld>
            <a:endParaRPr lang="ar-SA"/>
          </a:p>
        </p:txBody>
      </p:sp>
    </p:spTree>
    <p:extLst>
      <p:ext uri="{BB962C8B-B14F-4D97-AF65-F5344CB8AC3E}">
        <p14:creationId xmlns:p14="http://schemas.microsoft.com/office/powerpoint/2010/main" val="1673329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FC18159-B574-4657-8416-84921569EABD}" type="datetimeFigureOut">
              <a:rPr lang="ar-SA" smtClean="0"/>
              <a:t>03/03/42</a:t>
            </a:fld>
            <a:endParaRPr lang="ar-S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ar-S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75EB8A1-5156-42F5-BEBB-ACE7BA3BBA52}" type="slidenum">
              <a:rPr lang="ar-SA" smtClean="0"/>
              <a:t>‹#›</a:t>
            </a:fld>
            <a:endParaRPr lang="ar-S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22612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XElfrzuA-s8&amp;feature=youtu.be"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XhnZk_oNSdc&amp;feature=youtu.be"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89804"/>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935BB-C9BE-46C4-9E76-9B1A3349E463}"/>
              </a:ext>
            </a:extLst>
          </p:cNvPr>
          <p:cNvSpPr>
            <a:spLocks noGrp="1"/>
          </p:cNvSpPr>
          <p:nvPr>
            <p:ph type="ctrTitle"/>
          </p:nvPr>
        </p:nvSpPr>
        <p:spPr>
          <a:xfrm>
            <a:off x="3339548" y="106016"/>
            <a:ext cx="8918713" cy="1053548"/>
          </a:xfrm>
        </p:spPr>
        <p:txBody>
          <a:bodyPr>
            <a:normAutofit/>
          </a:bodyPr>
          <a:lstStyle/>
          <a:p>
            <a:r>
              <a:rPr lang="ar-SA" sz="4400" b="1" dirty="0"/>
              <a:t>مهمة4: شجرة الزيتون في الفن</a:t>
            </a:r>
          </a:p>
        </p:txBody>
      </p:sp>
      <p:sp>
        <p:nvSpPr>
          <p:cNvPr id="3" name="Subtitle 2">
            <a:extLst>
              <a:ext uri="{FF2B5EF4-FFF2-40B4-BE49-F238E27FC236}">
                <a16:creationId xmlns:a16="http://schemas.microsoft.com/office/drawing/2014/main" id="{38B852E2-AA47-4160-929A-B5C076719EC6}"/>
              </a:ext>
            </a:extLst>
          </p:cNvPr>
          <p:cNvSpPr>
            <a:spLocks noGrp="1"/>
          </p:cNvSpPr>
          <p:nvPr>
            <p:ph type="subTitle" idx="1"/>
          </p:nvPr>
        </p:nvSpPr>
        <p:spPr>
          <a:xfrm>
            <a:off x="3306419" y="1013791"/>
            <a:ext cx="8627165" cy="5399974"/>
          </a:xfrm>
        </p:spPr>
        <p:txBody>
          <a:bodyPr>
            <a:normAutofit fontScale="92500" lnSpcReduction="10000"/>
          </a:bodyPr>
          <a:lstStyle/>
          <a:p>
            <a:pPr algn="just" rtl="1"/>
            <a:r>
              <a:rPr lang="ar-SA" dirty="0">
                <a:solidFill>
                  <a:schemeClr val="tx1"/>
                </a:solidFill>
              </a:rPr>
              <a:t> </a:t>
            </a:r>
            <a:r>
              <a:rPr lang="ar-SA" sz="2800" dirty="0">
                <a:solidFill>
                  <a:schemeClr val="tx1"/>
                </a:solidFill>
              </a:rPr>
              <a:t>شجرة الزيتون:</a:t>
            </a:r>
          </a:p>
          <a:p>
            <a:pPr marL="342900" indent="-342900" algn="just" rtl="1">
              <a:buFont typeface="Arial" panose="020B0604020202020204" pitchFamily="34" charset="0"/>
              <a:buChar char="•"/>
            </a:pPr>
            <a:r>
              <a:rPr lang="ar-SA" sz="2800" dirty="0">
                <a:solidFill>
                  <a:schemeClr val="tx1"/>
                </a:solidFill>
              </a:rPr>
              <a:t>شجرة معمّرة ودائمة الخضرة، يوجد منها الكثير من الأنواع وهي تنمو ببطء وبالمقابل تعمّر (تعيش) كثيرًا.</a:t>
            </a:r>
          </a:p>
          <a:p>
            <a:pPr marL="342900" indent="-342900" algn="just" rtl="1">
              <a:buFont typeface="Arial" panose="020B0604020202020204" pitchFamily="34" charset="0"/>
              <a:buChar char="•"/>
            </a:pPr>
            <a:r>
              <a:rPr lang="ar-SA" sz="2800" dirty="0">
                <a:solidFill>
                  <a:schemeClr val="tx1"/>
                </a:solidFill>
              </a:rPr>
              <a:t>لقد كُرّمت شجرة الزيتون في جميع الديانات فذُكرت وبوركت في القرآن الكريم في عدّة سور، منها سورة التين: "بِسْمِ اللَّهِ الرَّحْمَنِ الرَّحِيمِ</a:t>
            </a:r>
          </a:p>
          <a:p>
            <a:pPr algn="just" rtl="1"/>
            <a:r>
              <a:rPr lang="ar-SA" sz="2800" dirty="0">
                <a:solidFill>
                  <a:schemeClr val="tx1"/>
                </a:solidFill>
              </a:rPr>
              <a:t>وَالتِّينِ وَالزَّيْتُونِ (1) وَطُورِ سِينِينَ (2) وَهَذَا الْبَلَدِ الْأَمِينِ (3)"</a:t>
            </a:r>
          </a:p>
          <a:p>
            <a:pPr algn="just" rtl="1"/>
            <a:endParaRPr lang="ar-SA" sz="2800" dirty="0">
              <a:solidFill>
                <a:schemeClr val="tx1"/>
              </a:solidFill>
            </a:endParaRPr>
          </a:p>
          <a:p>
            <a:pPr marL="342900" indent="-342900" algn="just" rtl="1">
              <a:buFont typeface="Arial" panose="020B0604020202020204" pitchFamily="34" charset="0"/>
              <a:buChar char="•"/>
            </a:pPr>
            <a:r>
              <a:rPr lang="ar-SA" sz="2800" dirty="0">
                <a:solidFill>
                  <a:schemeClr val="tx1"/>
                </a:solidFill>
              </a:rPr>
              <a:t>كانت وما زالت أغصان هذه الشجرة المباركة رمزا للسلام بعد أن ذُكرت في قصة سيّدنا نوح، فرجوع الحمامة البيضاء وفي فمها غصن زيتون رمزا لإنتهاء الطوفان وحلول السلام ومن يومها عُرفت الحمامة بحمامة السلام وغصن الزيتون علامة الخير والبركة.</a:t>
            </a:r>
          </a:p>
        </p:txBody>
      </p:sp>
      <p:pic>
        <p:nvPicPr>
          <p:cNvPr id="5" name="Picture 4">
            <a:extLst>
              <a:ext uri="{FF2B5EF4-FFF2-40B4-BE49-F238E27FC236}">
                <a16:creationId xmlns:a16="http://schemas.microsoft.com/office/drawing/2014/main" id="{CA2B9D8D-307F-40E7-91A2-5295B56FC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45772" y="-135978"/>
            <a:ext cx="2531165" cy="3796747"/>
          </a:xfrm>
          <a:prstGeom prst="rect">
            <a:avLst/>
          </a:prstGeom>
          <a:ln>
            <a:noFill/>
          </a:ln>
          <a:effectLst>
            <a:softEdge rad="112500"/>
          </a:effectLst>
        </p:spPr>
      </p:pic>
    </p:spTree>
    <p:extLst>
      <p:ext uri="{BB962C8B-B14F-4D97-AF65-F5344CB8AC3E}">
        <p14:creationId xmlns:p14="http://schemas.microsoft.com/office/powerpoint/2010/main" val="475917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B497BA-4BC0-4EDB-B28A-90FAAA8F26EB}"/>
              </a:ext>
            </a:extLst>
          </p:cNvPr>
          <p:cNvSpPr>
            <a:spLocks noGrp="1"/>
          </p:cNvSpPr>
          <p:nvPr>
            <p:ph idx="1"/>
          </p:nvPr>
        </p:nvSpPr>
        <p:spPr/>
        <p:txBody>
          <a:bodyPr>
            <a:normAutofit/>
          </a:bodyPr>
          <a:lstStyle/>
          <a:p>
            <a:pPr marL="0" indent="0" algn="ctr" rtl="1">
              <a:buNone/>
            </a:pPr>
            <a:r>
              <a:rPr lang="ar-SA" sz="2800" dirty="0">
                <a:solidFill>
                  <a:schemeClr val="tx1"/>
                </a:solidFill>
              </a:rPr>
              <a:t>أتمنى لكم عملا ممتعا </a:t>
            </a:r>
          </a:p>
          <a:p>
            <a:pPr marL="0" indent="0" algn="ctr" rtl="1">
              <a:buNone/>
            </a:pPr>
            <a:r>
              <a:rPr lang="ar-SA" sz="2800" dirty="0">
                <a:solidFill>
                  <a:schemeClr val="tx1"/>
                </a:solidFill>
              </a:rPr>
              <a:t>أنا جاهزة لأي سؤال أو استفسار في الواتس أب</a:t>
            </a:r>
          </a:p>
          <a:p>
            <a:pPr marL="0" indent="0" algn="ctr" rtl="1">
              <a:buNone/>
            </a:pPr>
            <a:r>
              <a:rPr lang="ar-SA" sz="2800" dirty="0">
                <a:solidFill>
                  <a:schemeClr val="tx1"/>
                </a:solidFill>
              </a:rPr>
              <a:t>وأتمنى ان ترسلوا لى الصور</a:t>
            </a:r>
          </a:p>
          <a:p>
            <a:pPr marL="0" indent="0" algn="ctr" rtl="1">
              <a:buNone/>
            </a:pPr>
            <a:r>
              <a:rPr lang="ar-SA" sz="2800" dirty="0">
                <a:solidFill>
                  <a:schemeClr val="tx1"/>
                </a:solidFill>
              </a:rPr>
              <a:t>معلمتكم المحبة: دنيا عوّاد</a:t>
            </a:r>
          </a:p>
        </p:txBody>
      </p:sp>
      <p:pic>
        <p:nvPicPr>
          <p:cNvPr id="4" name="Picture 3">
            <a:extLst>
              <a:ext uri="{FF2B5EF4-FFF2-40B4-BE49-F238E27FC236}">
                <a16:creationId xmlns:a16="http://schemas.microsoft.com/office/drawing/2014/main" id="{44FF1EB1-4B59-459A-8BBC-E32F4D87D0B4}"/>
              </a:ext>
            </a:extLst>
          </p:cNvPr>
          <p:cNvPicPr>
            <a:picLocks noChangeAspect="1"/>
          </p:cNvPicPr>
          <p:nvPr/>
        </p:nvPicPr>
        <p:blipFill>
          <a:blip r:embed="rId2"/>
          <a:stretch>
            <a:fillRect/>
          </a:stretch>
        </p:blipFill>
        <p:spPr>
          <a:xfrm rot="16200000">
            <a:off x="975188" y="2802715"/>
            <a:ext cx="2609314" cy="4718713"/>
          </a:xfrm>
          <a:prstGeom prst="rect">
            <a:avLst/>
          </a:prstGeom>
          <a:ln>
            <a:noFill/>
          </a:ln>
          <a:effectLst>
            <a:softEdge rad="112500"/>
          </a:effectLst>
        </p:spPr>
      </p:pic>
    </p:spTree>
    <p:extLst>
      <p:ext uri="{BB962C8B-B14F-4D97-AF65-F5344CB8AC3E}">
        <p14:creationId xmlns:p14="http://schemas.microsoft.com/office/powerpoint/2010/main" val="1303442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68CEE4-AE3A-4A0D-86FE-15D0DC7A3B6B}"/>
              </a:ext>
            </a:extLst>
          </p:cNvPr>
          <p:cNvSpPr>
            <a:spLocks noGrp="1"/>
          </p:cNvSpPr>
          <p:nvPr>
            <p:ph idx="1"/>
          </p:nvPr>
        </p:nvSpPr>
        <p:spPr>
          <a:xfrm>
            <a:off x="304800" y="0"/>
            <a:ext cx="11582400" cy="6705600"/>
          </a:xfrm>
        </p:spPr>
        <p:txBody>
          <a:bodyPr>
            <a:normAutofit/>
          </a:bodyPr>
          <a:lstStyle/>
          <a:p>
            <a:pPr marL="0" indent="0" algn="ctr">
              <a:buNone/>
            </a:pPr>
            <a:endParaRPr lang="ar-SA" sz="3600" b="1" dirty="0">
              <a:solidFill>
                <a:schemeClr val="tx1"/>
              </a:solidFill>
            </a:endParaRPr>
          </a:p>
          <a:p>
            <a:pPr marL="0" indent="0" algn="ctr">
              <a:buNone/>
            </a:pPr>
            <a:r>
              <a:rPr lang="ar-SA" sz="3600" b="1" dirty="0">
                <a:solidFill>
                  <a:schemeClr val="tx1"/>
                </a:solidFill>
              </a:rPr>
              <a:t>أعمال فنية عن الزيتون</a:t>
            </a:r>
            <a:endParaRPr lang="en-US" sz="3600" b="1" dirty="0">
              <a:solidFill>
                <a:schemeClr val="tx1"/>
              </a:solidFill>
            </a:endParaRPr>
          </a:p>
          <a:p>
            <a:pPr marL="0" indent="0" algn="ctr">
              <a:buNone/>
            </a:pPr>
            <a:r>
              <a:rPr kumimoji="0" lang="ar-SA"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الفنّان سليمان منصور</a:t>
            </a:r>
            <a:endPar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indent="0" algn="ctr">
              <a:buNone/>
            </a:pPr>
            <a:endParaRPr lang="ar-SA" sz="3200" b="1" dirty="0"/>
          </a:p>
        </p:txBody>
      </p:sp>
      <p:pic>
        <p:nvPicPr>
          <p:cNvPr id="14" name="Picture 13">
            <a:extLst>
              <a:ext uri="{FF2B5EF4-FFF2-40B4-BE49-F238E27FC236}">
                <a16:creationId xmlns:a16="http://schemas.microsoft.com/office/drawing/2014/main" id="{AABFBDF8-0111-42D1-A724-4E119C3DBA6F}"/>
              </a:ext>
            </a:extLst>
          </p:cNvPr>
          <p:cNvPicPr>
            <a:picLocks noChangeAspect="1"/>
          </p:cNvPicPr>
          <p:nvPr/>
        </p:nvPicPr>
        <p:blipFill>
          <a:blip r:embed="rId2"/>
          <a:stretch>
            <a:fillRect/>
          </a:stretch>
        </p:blipFill>
        <p:spPr>
          <a:xfrm>
            <a:off x="1656549" y="2009181"/>
            <a:ext cx="4139646" cy="4342129"/>
          </a:xfrm>
          <a:prstGeom prst="rect">
            <a:avLst/>
          </a:prstGeom>
        </p:spPr>
      </p:pic>
      <p:pic>
        <p:nvPicPr>
          <p:cNvPr id="16" name="Picture 15">
            <a:extLst>
              <a:ext uri="{FF2B5EF4-FFF2-40B4-BE49-F238E27FC236}">
                <a16:creationId xmlns:a16="http://schemas.microsoft.com/office/drawing/2014/main" id="{7AB55006-307F-4077-AF04-C0FC6538839D}"/>
              </a:ext>
            </a:extLst>
          </p:cNvPr>
          <p:cNvPicPr>
            <a:picLocks noChangeAspect="1"/>
          </p:cNvPicPr>
          <p:nvPr/>
        </p:nvPicPr>
        <p:blipFill>
          <a:blip r:embed="rId3"/>
          <a:stretch>
            <a:fillRect/>
          </a:stretch>
        </p:blipFill>
        <p:spPr>
          <a:xfrm>
            <a:off x="6750350" y="2009181"/>
            <a:ext cx="3785101" cy="4342129"/>
          </a:xfrm>
          <a:prstGeom prst="rect">
            <a:avLst/>
          </a:prstGeom>
        </p:spPr>
      </p:pic>
    </p:spTree>
    <p:extLst>
      <p:ext uri="{BB962C8B-B14F-4D97-AF65-F5344CB8AC3E}">
        <p14:creationId xmlns:p14="http://schemas.microsoft.com/office/powerpoint/2010/main" val="468584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6B4F62-763D-40FA-B9C9-3E273FAAE4D8}"/>
              </a:ext>
            </a:extLst>
          </p:cNvPr>
          <p:cNvSpPr>
            <a:spLocks noGrp="1"/>
          </p:cNvSpPr>
          <p:nvPr>
            <p:ph idx="1"/>
          </p:nvPr>
        </p:nvSpPr>
        <p:spPr>
          <a:xfrm>
            <a:off x="1097280" y="371061"/>
            <a:ext cx="10058400" cy="5498033"/>
          </a:xfrm>
        </p:spPr>
        <p:txBody>
          <a:bodyPr>
            <a:normAutofit/>
          </a:bodyPr>
          <a:lstStyle/>
          <a:p>
            <a:pPr algn="ctr"/>
            <a:endParaRPr lang="ar-SA" sz="2800" dirty="0"/>
          </a:p>
          <a:p>
            <a:pPr algn="ctr"/>
            <a:r>
              <a:rPr lang="ar-SA" sz="2800" dirty="0">
                <a:solidFill>
                  <a:schemeClr val="tx1"/>
                </a:solidFill>
              </a:rPr>
              <a:t>الفنّان أحمد كنعان</a:t>
            </a:r>
          </a:p>
        </p:txBody>
      </p:sp>
      <p:pic>
        <p:nvPicPr>
          <p:cNvPr id="5" name="Picture 4">
            <a:extLst>
              <a:ext uri="{FF2B5EF4-FFF2-40B4-BE49-F238E27FC236}">
                <a16:creationId xmlns:a16="http://schemas.microsoft.com/office/drawing/2014/main" id="{F3DAB7D7-193C-45D5-A77D-6AD3B17F1F67}"/>
              </a:ext>
            </a:extLst>
          </p:cNvPr>
          <p:cNvPicPr>
            <a:picLocks noChangeAspect="1"/>
          </p:cNvPicPr>
          <p:nvPr/>
        </p:nvPicPr>
        <p:blipFill>
          <a:blip r:embed="rId2"/>
          <a:stretch>
            <a:fillRect/>
          </a:stretch>
        </p:blipFill>
        <p:spPr>
          <a:xfrm>
            <a:off x="1036320" y="1974574"/>
            <a:ext cx="5523733" cy="4146826"/>
          </a:xfrm>
          <a:prstGeom prst="rect">
            <a:avLst/>
          </a:prstGeom>
        </p:spPr>
      </p:pic>
      <p:pic>
        <p:nvPicPr>
          <p:cNvPr id="7" name="Picture 6">
            <a:extLst>
              <a:ext uri="{FF2B5EF4-FFF2-40B4-BE49-F238E27FC236}">
                <a16:creationId xmlns:a16="http://schemas.microsoft.com/office/drawing/2014/main" id="{AB712195-2760-45F6-AB8D-651A43F4727F}"/>
              </a:ext>
            </a:extLst>
          </p:cNvPr>
          <p:cNvPicPr>
            <a:picLocks noChangeAspect="1"/>
          </p:cNvPicPr>
          <p:nvPr/>
        </p:nvPicPr>
        <p:blipFill rotWithShape="1">
          <a:blip r:embed="rId3"/>
          <a:srcRect l="3202" t="3174" r="2555" b="2063"/>
          <a:stretch/>
        </p:blipFill>
        <p:spPr>
          <a:xfrm>
            <a:off x="7262191" y="1974574"/>
            <a:ext cx="3954449" cy="4175046"/>
          </a:xfrm>
          <a:prstGeom prst="rect">
            <a:avLst/>
          </a:prstGeom>
        </p:spPr>
      </p:pic>
    </p:spTree>
    <p:extLst>
      <p:ext uri="{BB962C8B-B14F-4D97-AF65-F5344CB8AC3E}">
        <p14:creationId xmlns:p14="http://schemas.microsoft.com/office/powerpoint/2010/main" val="2364280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C4E9196-8FF1-4ED7-8ED5-E775EBB02EDD}"/>
              </a:ext>
            </a:extLst>
          </p:cNvPr>
          <p:cNvSpPr>
            <a:spLocks noGrp="1"/>
          </p:cNvSpPr>
          <p:nvPr>
            <p:ph idx="1"/>
          </p:nvPr>
        </p:nvSpPr>
        <p:spPr>
          <a:xfrm>
            <a:off x="0" y="0"/>
            <a:ext cx="12192000" cy="6338513"/>
          </a:xfrm>
        </p:spPr>
        <p:txBody>
          <a:bodyPr>
            <a:normAutofit/>
          </a:bodyPr>
          <a:lstStyle/>
          <a:p>
            <a:pPr algn="ctr"/>
            <a:endParaRPr lang="ar-SA" sz="2800" dirty="0"/>
          </a:p>
          <a:p>
            <a:pPr algn="ctr"/>
            <a:r>
              <a:rPr lang="ar-SA" sz="2800" dirty="0">
                <a:solidFill>
                  <a:schemeClr val="tx1"/>
                </a:solidFill>
              </a:rPr>
              <a:t>الفنّان فنسنت فان غوخ</a:t>
            </a:r>
          </a:p>
        </p:txBody>
      </p:sp>
      <p:pic>
        <p:nvPicPr>
          <p:cNvPr id="6" name="Picture 5">
            <a:extLst>
              <a:ext uri="{FF2B5EF4-FFF2-40B4-BE49-F238E27FC236}">
                <a16:creationId xmlns:a16="http://schemas.microsoft.com/office/drawing/2014/main" id="{8E472C81-893B-454D-BBEA-4D44F852DB01}"/>
              </a:ext>
            </a:extLst>
          </p:cNvPr>
          <p:cNvPicPr>
            <a:picLocks noChangeAspect="1"/>
          </p:cNvPicPr>
          <p:nvPr/>
        </p:nvPicPr>
        <p:blipFill>
          <a:blip r:embed="rId2"/>
          <a:stretch>
            <a:fillRect/>
          </a:stretch>
        </p:blipFill>
        <p:spPr>
          <a:xfrm>
            <a:off x="728115" y="2045322"/>
            <a:ext cx="4414485" cy="3645971"/>
          </a:xfrm>
          <a:prstGeom prst="rect">
            <a:avLst/>
          </a:prstGeom>
        </p:spPr>
      </p:pic>
      <p:pic>
        <p:nvPicPr>
          <p:cNvPr id="8" name="Picture 7">
            <a:extLst>
              <a:ext uri="{FF2B5EF4-FFF2-40B4-BE49-F238E27FC236}">
                <a16:creationId xmlns:a16="http://schemas.microsoft.com/office/drawing/2014/main" id="{52871806-3E27-4A95-80E4-2085EE1B6525}"/>
              </a:ext>
            </a:extLst>
          </p:cNvPr>
          <p:cNvPicPr>
            <a:picLocks noChangeAspect="1"/>
          </p:cNvPicPr>
          <p:nvPr/>
        </p:nvPicPr>
        <p:blipFill>
          <a:blip r:embed="rId3"/>
          <a:stretch>
            <a:fillRect/>
          </a:stretch>
        </p:blipFill>
        <p:spPr>
          <a:xfrm>
            <a:off x="5821310" y="2045322"/>
            <a:ext cx="5642575" cy="3645971"/>
          </a:xfrm>
          <a:prstGeom prst="rect">
            <a:avLst/>
          </a:prstGeom>
        </p:spPr>
      </p:pic>
    </p:spTree>
    <p:extLst>
      <p:ext uri="{BB962C8B-B14F-4D97-AF65-F5344CB8AC3E}">
        <p14:creationId xmlns:p14="http://schemas.microsoft.com/office/powerpoint/2010/main" val="4026255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BFBB54-7D83-4D40-BA79-0D48DA01CC97}"/>
              </a:ext>
            </a:extLst>
          </p:cNvPr>
          <p:cNvSpPr>
            <a:spLocks noGrp="1"/>
          </p:cNvSpPr>
          <p:nvPr>
            <p:ph idx="1"/>
          </p:nvPr>
        </p:nvSpPr>
        <p:spPr>
          <a:xfrm>
            <a:off x="424070" y="0"/>
            <a:ext cx="11078817" cy="6322737"/>
          </a:xfrm>
        </p:spPr>
        <p:txBody>
          <a:bodyPr/>
          <a:lstStyle/>
          <a:p>
            <a:pPr marL="0" indent="0" algn="r" rtl="1">
              <a:buNone/>
            </a:pPr>
            <a:endParaRPr lang="ar-SA" dirty="0"/>
          </a:p>
          <a:p>
            <a:pPr marL="0" indent="0" algn="r" rtl="1">
              <a:buNone/>
            </a:pPr>
            <a:r>
              <a:rPr lang="ar-SA" sz="3600" b="1" dirty="0">
                <a:solidFill>
                  <a:schemeClr val="tx1"/>
                </a:solidFill>
              </a:rPr>
              <a:t>امكانية1: رسم بأعقاب لوحات فان غوخ عن الزيتون:</a:t>
            </a:r>
          </a:p>
          <a:p>
            <a:pPr marL="0" indent="0" algn="r" rtl="1">
              <a:buNone/>
            </a:pPr>
            <a:r>
              <a:rPr lang="ar-SA" sz="2800" dirty="0">
                <a:solidFill>
                  <a:schemeClr val="tx1"/>
                </a:solidFill>
              </a:rPr>
              <a:t>رابط لرسم الشجرة: </a:t>
            </a:r>
            <a:r>
              <a:rPr lang="en-US" sz="2400" dirty="0">
                <a:solidFill>
                  <a:schemeClr val="tx1"/>
                </a:solidFill>
                <a:hlinkClick r:id="rId2"/>
              </a:rPr>
              <a:t>https://www.youtube.com/watch?v=XElfrzuA-s8&amp;feature=youtu.be</a:t>
            </a:r>
            <a:endParaRPr lang="ar-SA" sz="2400" dirty="0">
              <a:solidFill>
                <a:schemeClr val="tx1"/>
              </a:solidFill>
            </a:endParaRPr>
          </a:p>
          <a:p>
            <a:pPr marL="0" indent="0" algn="r" rtl="1">
              <a:buNone/>
            </a:pPr>
            <a:endParaRPr lang="ar-SA" dirty="0"/>
          </a:p>
          <a:p>
            <a:pPr marL="0" indent="0" algn="r" rtl="1">
              <a:buNone/>
            </a:pPr>
            <a:endParaRPr lang="ar-SA" dirty="0"/>
          </a:p>
        </p:txBody>
      </p:sp>
      <p:pic>
        <p:nvPicPr>
          <p:cNvPr id="4" name="Picture 3">
            <a:extLst>
              <a:ext uri="{FF2B5EF4-FFF2-40B4-BE49-F238E27FC236}">
                <a16:creationId xmlns:a16="http://schemas.microsoft.com/office/drawing/2014/main" id="{A71F4170-B0D1-4A6A-9C14-63F33AAF2204}"/>
              </a:ext>
            </a:extLst>
          </p:cNvPr>
          <p:cNvPicPr>
            <a:picLocks noChangeAspect="1"/>
          </p:cNvPicPr>
          <p:nvPr/>
        </p:nvPicPr>
        <p:blipFill rotWithShape="1">
          <a:blip r:embed="rId3"/>
          <a:srcRect b="9713"/>
          <a:stretch/>
        </p:blipFill>
        <p:spPr>
          <a:xfrm>
            <a:off x="106018" y="1762535"/>
            <a:ext cx="3229113" cy="4373218"/>
          </a:xfrm>
          <a:prstGeom prst="rect">
            <a:avLst/>
          </a:prstGeom>
        </p:spPr>
      </p:pic>
      <p:pic>
        <p:nvPicPr>
          <p:cNvPr id="7" name="Picture 6">
            <a:extLst>
              <a:ext uri="{FF2B5EF4-FFF2-40B4-BE49-F238E27FC236}">
                <a16:creationId xmlns:a16="http://schemas.microsoft.com/office/drawing/2014/main" id="{C4CB6192-19C4-4CE1-B26D-5FA310906840}"/>
              </a:ext>
            </a:extLst>
          </p:cNvPr>
          <p:cNvPicPr>
            <a:picLocks noChangeAspect="1"/>
          </p:cNvPicPr>
          <p:nvPr/>
        </p:nvPicPr>
        <p:blipFill rotWithShape="1">
          <a:blip r:embed="rId4"/>
          <a:srcRect l="17165" t="8175" r="17721" b="6521"/>
          <a:stretch/>
        </p:blipFill>
        <p:spPr>
          <a:xfrm>
            <a:off x="3773268" y="1762535"/>
            <a:ext cx="3257166" cy="4267199"/>
          </a:xfrm>
          <a:prstGeom prst="rect">
            <a:avLst/>
          </a:prstGeom>
        </p:spPr>
      </p:pic>
      <p:pic>
        <p:nvPicPr>
          <p:cNvPr id="8" name="Picture 7">
            <a:extLst>
              <a:ext uri="{FF2B5EF4-FFF2-40B4-BE49-F238E27FC236}">
                <a16:creationId xmlns:a16="http://schemas.microsoft.com/office/drawing/2014/main" id="{E0AC6F33-34F7-4B0F-A69D-ACE7DA1F7E38}"/>
              </a:ext>
            </a:extLst>
          </p:cNvPr>
          <p:cNvPicPr>
            <a:picLocks noChangeAspect="1"/>
          </p:cNvPicPr>
          <p:nvPr/>
        </p:nvPicPr>
        <p:blipFill>
          <a:blip r:embed="rId5"/>
          <a:stretch>
            <a:fillRect/>
          </a:stretch>
        </p:blipFill>
        <p:spPr>
          <a:xfrm>
            <a:off x="7468572" y="1762535"/>
            <a:ext cx="2975499" cy="4142030"/>
          </a:xfrm>
          <a:prstGeom prst="rect">
            <a:avLst/>
          </a:prstGeom>
        </p:spPr>
      </p:pic>
    </p:spTree>
    <p:extLst>
      <p:ext uri="{BB962C8B-B14F-4D97-AF65-F5344CB8AC3E}">
        <p14:creationId xmlns:p14="http://schemas.microsoft.com/office/powerpoint/2010/main" val="1085588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6C44D8-0297-4830-800E-B69A865CB222}"/>
              </a:ext>
            </a:extLst>
          </p:cNvPr>
          <p:cNvSpPr>
            <a:spLocks noGrp="1"/>
          </p:cNvSpPr>
          <p:nvPr>
            <p:ph idx="1"/>
          </p:nvPr>
        </p:nvSpPr>
        <p:spPr>
          <a:xfrm>
            <a:off x="447129" y="291548"/>
            <a:ext cx="11400313" cy="5577546"/>
          </a:xfrm>
        </p:spPr>
        <p:txBody>
          <a:bodyPr>
            <a:normAutofit/>
          </a:bodyPr>
          <a:lstStyle/>
          <a:p>
            <a:r>
              <a:rPr lang="ar-SA" sz="3600" b="1" dirty="0">
                <a:solidFill>
                  <a:schemeClr val="tx1"/>
                </a:solidFill>
              </a:rPr>
              <a:t>امكانية2: رسم بتقنية الفنانة أريج لاون- الرسم برص الزيتون:</a:t>
            </a:r>
          </a:p>
          <a:p>
            <a:r>
              <a:rPr lang="ar-SA" sz="2800" dirty="0">
                <a:solidFill>
                  <a:schemeClr val="tx1"/>
                </a:solidFill>
              </a:rPr>
              <a:t>مقطع فيديو لتقنية عمل الفنانة:</a:t>
            </a:r>
            <a:r>
              <a:rPr lang="en-US" sz="2400" dirty="0">
                <a:solidFill>
                  <a:schemeClr val="tx1"/>
                </a:solidFill>
                <a:hlinkClick r:id="rId2"/>
              </a:rPr>
              <a:t>https://www.youtube.com/watch?v=XhnZk_oNSdc&amp;feature=youtu.be</a:t>
            </a:r>
            <a:endParaRPr lang="ar-SA" sz="2400" dirty="0">
              <a:solidFill>
                <a:schemeClr val="tx1"/>
              </a:solidFill>
            </a:endParaRPr>
          </a:p>
          <a:p>
            <a:endParaRPr lang="en-US" sz="2400" dirty="0">
              <a:solidFill>
                <a:schemeClr val="tx1"/>
              </a:solidFill>
            </a:endParaRPr>
          </a:p>
          <a:p>
            <a:endParaRPr lang="ar-SA" sz="2400" dirty="0">
              <a:solidFill>
                <a:schemeClr val="tx1"/>
              </a:solidFill>
            </a:endParaRPr>
          </a:p>
        </p:txBody>
      </p:sp>
      <p:pic>
        <p:nvPicPr>
          <p:cNvPr id="2" name="Picture 1">
            <a:extLst>
              <a:ext uri="{FF2B5EF4-FFF2-40B4-BE49-F238E27FC236}">
                <a16:creationId xmlns:a16="http://schemas.microsoft.com/office/drawing/2014/main" id="{C7084960-EE0A-4CAB-8BFA-037B2BCA6DBA}"/>
              </a:ext>
            </a:extLst>
          </p:cNvPr>
          <p:cNvPicPr>
            <a:picLocks noChangeAspect="1"/>
          </p:cNvPicPr>
          <p:nvPr/>
        </p:nvPicPr>
        <p:blipFill>
          <a:blip r:embed="rId3"/>
          <a:stretch>
            <a:fillRect/>
          </a:stretch>
        </p:blipFill>
        <p:spPr>
          <a:xfrm>
            <a:off x="344558" y="2231373"/>
            <a:ext cx="6387546" cy="3592994"/>
          </a:xfrm>
          <a:prstGeom prst="rect">
            <a:avLst/>
          </a:prstGeom>
        </p:spPr>
      </p:pic>
      <p:pic>
        <p:nvPicPr>
          <p:cNvPr id="5" name="Picture 4">
            <a:extLst>
              <a:ext uri="{FF2B5EF4-FFF2-40B4-BE49-F238E27FC236}">
                <a16:creationId xmlns:a16="http://schemas.microsoft.com/office/drawing/2014/main" id="{C5F27CEC-5BAC-458D-A4EF-9B80293B374B}"/>
              </a:ext>
            </a:extLst>
          </p:cNvPr>
          <p:cNvPicPr>
            <a:picLocks noChangeAspect="1"/>
          </p:cNvPicPr>
          <p:nvPr/>
        </p:nvPicPr>
        <p:blipFill>
          <a:blip r:embed="rId4"/>
          <a:stretch>
            <a:fillRect/>
          </a:stretch>
        </p:blipFill>
        <p:spPr>
          <a:xfrm>
            <a:off x="7167497" y="2231372"/>
            <a:ext cx="4718713" cy="3535986"/>
          </a:xfrm>
          <a:prstGeom prst="rect">
            <a:avLst/>
          </a:prstGeom>
        </p:spPr>
      </p:pic>
    </p:spTree>
    <p:extLst>
      <p:ext uri="{BB962C8B-B14F-4D97-AF65-F5344CB8AC3E}">
        <p14:creationId xmlns:p14="http://schemas.microsoft.com/office/powerpoint/2010/main" val="294934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68CEE4-AE3A-4A0D-86FE-15D0DC7A3B6B}"/>
              </a:ext>
            </a:extLst>
          </p:cNvPr>
          <p:cNvSpPr>
            <a:spLocks noGrp="1"/>
          </p:cNvSpPr>
          <p:nvPr>
            <p:ph idx="1"/>
          </p:nvPr>
        </p:nvSpPr>
        <p:spPr>
          <a:xfrm>
            <a:off x="718930" y="821635"/>
            <a:ext cx="10515600" cy="5567363"/>
          </a:xfrm>
        </p:spPr>
        <p:txBody>
          <a:bodyPr/>
          <a:lstStyle/>
          <a:p>
            <a:pPr marL="0" indent="0" algn="r" rtl="1">
              <a:buNone/>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المواد المطلوبة في هذه المهمة:</a:t>
            </a:r>
          </a:p>
          <a:p>
            <a:pPr algn="r" rtl="1"/>
            <a:endParaRPr lang="ar-SA" dirty="0">
              <a:solidFill>
                <a:prstClr val="black"/>
              </a:solidFill>
              <a:latin typeface="Calibri"/>
              <a:cs typeface="Arial" panose="020B0604020202020204" pitchFamily="34" charset="0"/>
            </a:endParaRPr>
          </a:p>
          <a:p>
            <a:r>
              <a:rPr lang="ar-SA" sz="2800" dirty="0">
                <a:solidFill>
                  <a:prstClr val="black"/>
                </a:solidFill>
                <a:latin typeface="Calibri"/>
                <a:cs typeface="Arial" panose="020B0604020202020204" pitchFamily="34" charset="0"/>
              </a:rPr>
              <a:t>ورقة بيضاء</a:t>
            </a:r>
          </a:p>
          <a:p>
            <a:pPr algn="r" rtl="1"/>
            <a:r>
              <a:rPr lang="ar-SA" sz="2800" dirty="0">
                <a:solidFill>
                  <a:prstClr val="black"/>
                </a:solidFill>
                <a:latin typeface="Calibri"/>
                <a:cs typeface="Arial" panose="020B0604020202020204" pitchFamily="34" charset="0"/>
              </a:rPr>
              <a:t>قلم رصاص</a:t>
            </a:r>
          </a:p>
          <a:p>
            <a:pPr algn="r" rtl="1"/>
            <a:r>
              <a:rPr lang="ar-SA" sz="2800" dirty="0">
                <a:solidFill>
                  <a:prstClr val="black"/>
                </a:solidFill>
                <a:latin typeface="Calibri"/>
                <a:cs typeface="Arial" panose="020B0604020202020204" pitchFamily="34" charset="0"/>
              </a:rPr>
              <a:t>ألوان: مفضل الوان باندا ولكن بإمكانكم استخدام اي نوع اخر متوفر</a:t>
            </a:r>
          </a:p>
          <a:p>
            <a:pPr algn="r" rtl="1"/>
            <a:r>
              <a:rPr lang="ar-SA" sz="2800" dirty="0">
                <a:solidFill>
                  <a:prstClr val="black"/>
                </a:solidFill>
                <a:latin typeface="Calibri"/>
                <a:cs typeface="Arial" panose="020B0604020202020204" pitchFamily="34" charset="0"/>
              </a:rPr>
              <a:t>حبات زيتون</a:t>
            </a:r>
          </a:p>
          <a:p>
            <a:pPr marL="0" indent="0" algn="r" rtl="1">
              <a:buNone/>
            </a:pPr>
            <a:endParaRPr kumimoji="0" lang="ar-SA" sz="280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algn="r" rtl="1"/>
            <a:r>
              <a:rPr lang="ar-SA" sz="2800" dirty="0">
                <a:solidFill>
                  <a:prstClr val="black"/>
                </a:solidFill>
                <a:latin typeface="Calibri"/>
                <a:cs typeface="Arial" panose="020B0604020202020204" pitchFamily="34" charset="0"/>
              </a:rPr>
              <a:t>مواد أخرى موجودة لديكم وترونها مناسبة للفعالية </a:t>
            </a:r>
            <a:endParaRPr kumimoji="0" lang="ar-SA" sz="280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indent="0">
              <a:buNone/>
            </a:pPr>
            <a:endParaRPr lang="ar-SA" dirty="0"/>
          </a:p>
        </p:txBody>
      </p:sp>
    </p:spTree>
    <p:extLst>
      <p:ext uri="{BB962C8B-B14F-4D97-AF65-F5344CB8AC3E}">
        <p14:creationId xmlns:p14="http://schemas.microsoft.com/office/powerpoint/2010/main" val="2962499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BFBB54-7D83-4D40-BA79-0D48DA01CC97}"/>
              </a:ext>
            </a:extLst>
          </p:cNvPr>
          <p:cNvSpPr>
            <a:spLocks noGrp="1"/>
          </p:cNvSpPr>
          <p:nvPr>
            <p:ph idx="1"/>
          </p:nvPr>
        </p:nvSpPr>
        <p:spPr>
          <a:xfrm>
            <a:off x="822463" y="967410"/>
            <a:ext cx="10547073" cy="5318160"/>
          </a:xfrm>
        </p:spPr>
        <p:txBody>
          <a:bodyPr/>
          <a:lstStyle/>
          <a:p>
            <a:pPr marL="0" indent="0" algn="r" rtl="1">
              <a:buNone/>
            </a:pPr>
            <a:r>
              <a:rPr lang="ar-SA" sz="3600" b="1" dirty="0">
                <a:solidFill>
                  <a:schemeClr val="tx1"/>
                </a:solidFill>
              </a:rPr>
              <a:t>المطلوب في هذه المهمة:</a:t>
            </a:r>
            <a:endParaRPr lang="ar-SA" sz="3600" dirty="0">
              <a:solidFill>
                <a:schemeClr val="tx1"/>
              </a:solidFill>
            </a:endParaRPr>
          </a:p>
          <a:p>
            <a:pPr marL="0" indent="0" algn="just" rtl="1">
              <a:lnSpc>
                <a:spcPct val="150000"/>
              </a:lnSpc>
              <a:buNone/>
            </a:pPr>
            <a:r>
              <a:rPr lang="ar-SA" sz="2800" dirty="0">
                <a:solidFill>
                  <a:schemeClr val="tx1"/>
                </a:solidFill>
              </a:rPr>
              <a:t>على كل طالب/ة اختيار احدى الامكانيات المرفقة وانتاج عمل فني خاص به من المادة التي اختارها، بالشكل الذي يريده لينتج أروع الأعمال عن الزيتون</a:t>
            </a:r>
          </a:p>
          <a:p>
            <a:pPr marL="0" indent="0" algn="r" rtl="1">
              <a:buNone/>
            </a:pPr>
            <a:endParaRPr lang="ar-SA" dirty="0"/>
          </a:p>
        </p:txBody>
      </p:sp>
    </p:spTree>
    <p:extLst>
      <p:ext uri="{BB962C8B-B14F-4D97-AF65-F5344CB8AC3E}">
        <p14:creationId xmlns:p14="http://schemas.microsoft.com/office/powerpoint/2010/main" val="99138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3B53A8-D8B9-442D-9A42-A9C440AF7836}"/>
              </a:ext>
            </a:extLst>
          </p:cNvPr>
          <p:cNvSpPr>
            <a:spLocks noGrp="1"/>
          </p:cNvSpPr>
          <p:nvPr>
            <p:ph idx="1"/>
          </p:nvPr>
        </p:nvSpPr>
        <p:spPr>
          <a:xfrm>
            <a:off x="490330" y="1113183"/>
            <a:ext cx="10774017" cy="4835424"/>
          </a:xfrm>
        </p:spPr>
        <p:txBody>
          <a:bodyPr/>
          <a:lstStyle/>
          <a:p>
            <a:pPr marL="0" indent="0" algn="r" rtl="1">
              <a:buNone/>
            </a:pPr>
            <a:r>
              <a:rPr lang="ar-SA" sz="3600" b="1" dirty="0">
                <a:solidFill>
                  <a:schemeClr val="tx1"/>
                </a:solidFill>
              </a:rPr>
              <a:t>بعض النصائح:</a:t>
            </a:r>
          </a:p>
          <a:p>
            <a:pPr marL="0" indent="0" algn="r" rtl="1">
              <a:buNone/>
            </a:pPr>
            <a:r>
              <a:rPr lang="ar-SA" sz="2800" dirty="0">
                <a:solidFill>
                  <a:schemeClr val="tx1"/>
                </a:solidFill>
              </a:rPr>
              <a:t>- تجهيز وترتيب المكان الذي تريدون العمل به كي تشعروا بالراحة أكثر بامكانكم وضع نايلون كي لا يتسخ</a:t>
            </a:r>
          </a:p>
          <a:p>
            <a:pPr marL="0" indent="0" algn="r" rtl="1">
              <a:buNone/>
            </a:pPr>
            <a:r>
              <a:rPr lang="ar-SA" sz="2800" dirty="0">
                <a:solidFill>
                  <a:schemeClr val="tx1"/>
                </a:solidFill>
              </a:rPr>
              <a:t>- تجهيز المواد اللازمة قبل البدء بالعمل</a:t>
            </a:r>
          </a:p>
          <a:p>
            <a:pPr marL="0" indent="0" algn="r" rtl="1">
              <a:buNone/>
            </a:pPr>
            <a:r>
              <a:rPr lang="ar-SA" sz="2800" dirty="0">
                <a:solidFill>
                  <a:schemeClr val="tx1"/>
                </a:solidFill>
              </a:rPr>
              <a:t>- بإمكانكم تشغيل موسيقى تحبونها خلال العمل </a:t>
            </a:r>
          </a:p>
          <a:p>
            <a:pPr marL="0" indent="0" algn="r" rtl="1">
              <a:buNone/>
            </a:pPr>
            <a:r>
              <a:rPr lang="ar-SA" sz="2800" dirty="0">
                <a:solidFill>
                  <a:schemeClr val="tx1"/>
                </a:solidFill>
              </a:rPr>
              <a:t>- العمل بهدوء وبدقة من اجل الحصول على النتيجة التي تحبون</a:t>
            </a:r>
          </a:p>
          <a:p>
            <a:pPr marL="0" indent="0" algn="r" rtl="1">
              <a:buNone/>
            </a:pPr>
            <a:endParaRPr lang="ar-SA" dirty="0"/>
          </a:p>
        </p:txBody>
      </p:sp>
    </p:spTree>
    <p:extLst>
      <p:ext uri="{BB962C8B-B14F-4D97-AF65-F5344CB8AC3E}">
        <p14:creationId xmlns:p14="http://schemas.microsoft.com/office/powerpoint/2010/main" val="209374652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TM02900769[[fn=Retrospect]]</Template>
  <TotalTime>616</TotalTime>
  <Words>329</Words>
  <Application>Microsoft Office PowerPoint</Application>
  <PresentationFormat>Widescreen</PresentationFormat>
  <Paragraphs>38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Retrospect</vt:lpstr>
      <vt:lpstr>مهمة4: شجرة الزيتون في الفن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شجرة الزيتون في الفن</dc:title>
  <dc:creator>donia.awwad@gmail.com</dc:creator>
  <cp:lastModifiedBy>pc</cp:lastModifiedBy>
  <cp:revision>23</cp:revision>
  <dcterms:created xsi:type="dcterms:W3CDTF">2020-10-19T00:31:16Z</dcterms:created>
  <dcterms:modified xsi:type="dcterms:W3CDTF">2020-10-19T11:18:39Z</dcterms:modified>
</cp:coreProperties>
</file>